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384" autoAdjust="0"/>
  </p:normalViewPr>
  <p:slideViewPr>
    <p:cSldViewPr snapToGrid="0">
      <p:cViewPr varScale="1">
        <p:scale>
          <a:sx n="70" d="100"/>
          <a:sy n="70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E857-F2A0-4726-BF93-1FEB09E8D2E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B5D-AD39-453A-A605-25B99A7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E857-F2A0-4726-BF93-1FEB09E8D2E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B5D-AD39-453A-A605-25B99A7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4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E857-F2A0-4726-BF93-1FEB09E8D2E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B5D-AD39-453A-A605-25B99A7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80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E857-F2A0-4726-BF93-1FEB09E8D2E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B5D-AD39-453A-A605-25B99A7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201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E857-F2A0-4726-BF93-1FEB09E8D2E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B5D-AD39-453A-A605-25B99A7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77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E857-F2A0-4726-BF93-1FEB09E8D2E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B5D-AD39-453A-A605-25B99A7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3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E857-F2A0-4726-BF93-1FEB09E8D2E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B5D-AD39-453A-A605-25B99A7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765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E857-F2A0-4726-BF93-1FEB09E8D2E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B5D-AD39-453A-A605-25B99A7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574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E857-F2A0-4726-BF93-1FEB09E8D2E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B5D-AD39-453A-A605-25B99A7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5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E857-F2A0-4726-BF93-1FEB09E8D2E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A59AB5D-AD39-453A-A605-25B99A7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1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E857-F2A0-4726-BF93-1FEB09E8D2E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B5D-AD39-453A-A605-25B99A7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47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E857-F2A0-4726-BF93-1FEB09E8D2E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B5D-AD39-453A-A605-25B99A7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55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E857-F2A0-4726-BF93-1FEB09E8D2E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B5D-AD39-453A-A605-25B99A7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64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E857-F2A0-4726-BF93-1FEB09E8D2E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B5D-AD39-453A-A605-25B99A7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8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E857-F2A0-4726-BF93-1FEB09E8D2E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B5D-AD39-453A-A605-25B99A7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E857-F2A0-4726-BF93-1FEB09E8D2E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B5D-AD39-453A-A605-25B99A7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2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E857-F2A0-4726-BF93-1FEB09E8D2E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AB5D-AD39-453A-A605-25B99A7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6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B0E857-F2A0-4726-BF93-1FEB09E8D2EE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59AB5D-AD39-453A-A605-25B99A7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4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428" y="217714"/>
            <a:ext cx="9902371" cy="5959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Кожного дня ми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чуємо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читаємо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бачимо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рекламу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звідусіль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Ми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знаходимо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її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не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вийшовши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будинку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наприклад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в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ліфті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дошці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оголошеннями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Реклама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сьогодні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міцно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проникла в наше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життя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закріпила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свої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позиції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ньому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Уявіть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собі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як би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виглядав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сучасний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мегаполіс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без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реклами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Зрозуміло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похмурим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сірим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Але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потрібно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розрізняти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яку ми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хочемо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бачити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рекламу,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всілякі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оголошення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пропозиції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котрі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правильно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написані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розвивають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навчають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нас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деякою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мірою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Такий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ефект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має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неякісна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реклама.</a:t>
            </a:r>
          </a:p>
          <a:p>
            <a:pPr marL="0" indent="0">
              <a:buNone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ми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бачимо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сьогодні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Помилки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трапляються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в роликах,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демострують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центральні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канали, і на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афішах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і на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рекламних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щитах, і на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магазинних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вивісках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Наша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головна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мета –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боротися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такими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погрішностями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65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7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14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9742" y="2173406"/>
            <a:ext cx="10222174" cy="2603310"/>
          </a:xfrm>
        </p:spPr>
        <p:txBody>
          <a:bodyPr>
            <a:no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всіх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зазначених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прикладах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помилок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рекламі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здебільшого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ми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можемо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спостерігати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калькування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неправильне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вживання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деяких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слів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висловів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які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взяті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російської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мови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Чомусь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ми вперто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віримо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українська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мова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не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має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гідних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відповідників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тому «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кривдимо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рідну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мову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такими суржиками.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Зрозуміло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кількасотрічне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приниження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української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мови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водночас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насаджування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іншої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тобто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російської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не могло не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позначитися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усному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(в першу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чергу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та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писемному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мовленні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її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носіїв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Суржик – феномен не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тільки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мовної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а й –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незмірно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важливіше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й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глобальніше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геополітичної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стратегії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Все ж таки з ним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потрібно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боротися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вдосконалюватися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самому.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Сьогодні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не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найбільше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розхитують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знецінюють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українську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мову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засоби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масової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інформації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тобто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ті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чинники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які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повинні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плекати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літературну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норму.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Мовне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безкультур’я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свідомо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послідовно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насаджуються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засобами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масової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інформації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Годі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й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говорити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про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пересічного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громадянина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телевізійні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ведучі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часом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видають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такі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перли,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неначе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замість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рідної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мови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вивчали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мову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далеких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островів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Причиною таких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помилок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є і не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заохочення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вивчення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української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мови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якій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приділяється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мало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уваги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всіх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рівнях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життя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суспільства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Ми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повинні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виправляти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такі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недоліки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нашого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життя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вже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сьогодні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1404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1086" y="159657"/>
            <a:ext cx="10421256" cy="233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  </a:t>
            </a:r>
            <a:r>
              <a:rPr lang="ru-RU" dirty="0" err="1"/>
              <a:t>Франківські</a:t>
            </a:r>
            <a:r>
              <a:rPr lang="ru-RU" dirty="0"/>
              <a:t> </a:t>
            </a:r>
            <a:r>
              <a:rPr lang="ru-RU" dirty="0" err="1"/>
              <a:t>підприємці</a:t>
            </a:r>
            <a:r>
              <a:rPr lang="ru-RU" dirty="0"/>
              <a:t> </a:t>
            </a:r>
            <a:r>
              <a:rPr lang="ru-RU" dirty="0" err="1"/>
              <a:t>готові</a:t>
            </a:r>
            <a:r>
              <a:rPr lang="ru-RU" dirty="0"/>
              <a:t> на все,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привабити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популярних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є </a:t>
            </a:r>
            <a:r>
              <a:rPr lang="ru-RU" dirty="0" err="1"/>
              <a:t>вивіска</a:t>
            </a:r>
            <a:r>
              <a:rPr lang="ru-RU" dirty="0"/>
              <a:t>. Та </a:t>
            </a:r>
            <a:r>
              <a:rPr lang="ru-RU" dirty="0" err="1"/>
              <a:t>неграмотність</a:t>
            </a:r>
            <a:r>
              <a:rPr lang="ru-RU" dirty="0"/>
              <a:t> </a:t>
            </a:r>
            <a:r>
              <a:rPr lang="ru-RU" dirty="0" err="1"/>
              <a:t>місцевої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</a:t>
            </a:r>
            <a:r>
              <a:rPr lang="ru-RU" dirty="0" err="1"/>
              <a:t>вражає</a:t>
            </a:r>
            <a:r>
              <a:rPr lang="ru-RU" dirty="0"/>
              <a:t>. За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хвилин</a:t>
            </a:r>
            <a:r>
              <a:rPr lang="ru-RU" dirty="0"/>
              <a:t> </a:t>
            </a:r>
            <a:r>
              <a:rPr lang="ru-RU" dirty="0" err="1"/>
              <a:t>прогулянки</a:t>
            </a:r>
            <a:r>
              <a:rPr lang="ru-RU" dirty="0"/>
              <a:t> </a:t>
            </a:r>
            <a:r>
              <a:rPr lang="ru-RU" dirty="0" err="1"/>
              <a:t>центральними</a:t>
            </a:r>
            <a:r>
              <a:rPr lang="ru-RU" dirty="0"/>
              <a:t> </a:t>
            </a:r>
            <a:r>
              <a:rPr lang="ru-RU" dirty="0" err="1"/>
              <a:t>вулицями</a:t>
            </a:r>
            <a:r>
              <a:rPr lang="ru-RU" dirty="0"/>
              <a:t> </a:t>
            </a:r>
            <a:r>
              <a:rPr lang="ru-RU" dirty="0" err="1"/>
              <a:t>Івано-Франківська</a:t>
            </a:r>
            <a:r>
              <a:rPr lang="ru-RU" dirty="0"/>
              <a:t> </a:t>
            </a:r>
            <a:r>
              <a:rPr lang="ru-RU" dirty="0" err="1"/>
              <a:t>назбиралася</a:t>
            </a:r>
            <a:r>
              <a:rPr lang="ru-RU" dirty="0"/>
              <a:t> </a:t>
            </a:r>
            <a:r>
              <a:rPr lang="ru-RU" dirty="0" err="1"/>
              <a:t>ціла</a:t>
            </a:r>
            <a:r>
              <a:rPr lang="ru-RU" dirty="0"/>
              <a:t> «</a:t>
            </a:r>
            <a:r>
              <a:rPr lang="ru-RU" dirty="0" err="1"/>
              <a:t>колекція</a:t>
            </a:r>
            <a:r>
              <a:rPr lang="ru-RU" dirty="0"/>
              <a:t>» </a:t>
            </a:r>
            <a:r>
              <a:rPr lang="ru-RU" dirty="0" err="1"/>
              <a:t>помилок</a:t>
            </a:r>
            <a:r>
              <a:rPr lang="ru-RU" dirty="0"/>
              <a:t>. </a:t>
            </a:r>
            <a:r>
              <a:rPr lang="ru-RU" dirty="0" err="1"/>
              <a:t>Здебільшого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калька з </a:t>
            </a:r>
            <a:r>
              <a:rPr lang="ru-RU" dirty="0" err="1"/>
              <a:t>російської</a:t>
            </a:r>
            <a:r>
              <a:rPr lang="ru-RU" dirty="0"/>
              <a:t>. Або ж банальна </a:t>
            </a:r>
            <a:r>
              <a:rPr lang="ru-RU" dirty="0" err="1"/>
              <a:t>неосвіченість</a:t>
            </a:r>
            <a:r>
              <a:rPr lang="ru-RU" dirty="0"/>
              <a:t> </a:t>
            </a:r>
            <a:r>
              <a:rPr lang="ru-RU" dirty="0" err="1"/>
              <a:t>рекламодавців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71501"/>
            <a:ext cx="8853713" cy="333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3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8139" y="290286"/>
            <a:ext cx="10018713" cy="169817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здається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освічені</a:t>
            </a:r>
            <a:r>
              <a:rPr lang="ru-RU" dirty="0"/>
              <a:t> люди не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ломбарді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«</a:t>
            </a:r>
            <a:r>
              <a:rPr lang="ru-RU" dirty="0" err="1"/>
              <a:t>під</a:t>
            </a:r>
            <a:r>
              <a:rPr lang="ru-RU" dirty="0"/>
              <a:t> БУДЬ ЯКУ заставу». Все тому, </a:t>
            </a:r>
            <a:r>
              <a:rPr lang="ru-RU" dirty="0" err="1"/>
              <a:t>що</a:t>
            </a:r>
            <a:r>
              <a:rPr lang="ru-RU" dirty="0"/>
              <a:t> через </a:t>
            </a:r>
            <a:r>
              <a:rPr lang="ru-RU" dirty="0" err="1"/>
              <a:t>дефіс</a:t>
            </a:r>
            <a:r>
              <a:rPr lang="ru-RU" dirty="0"/>
              <a:t> </a:t>
            </a:r>
            <a:r>
              <a:rPr lang="ru-RU" dirty="0" err="1"/>
              <a:t>пишуться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«казна-, </a:t>
            </a:r>
            <a:r>
              <a:rPr lang="ru-RU" dirty="0" err="1"/>
              <a:t>хтозна</a:t>
            </a:r>
            <a:r>
              <a:rPr lang="ru-RU" dirty="0"/>
              <a:t>-, будь-, </a:t>
            </a:r>
            <a:r>
              <a:rPr lang="ru-RU" dirty="0" err="1"/>
              <a:t>небудь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-, но-, -то, -от, -таки».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t="22586" r="30415" b="20788"/>
          <a:stretch/>
        </p:blipFill>
        <p:spPr>
          <a:xfrm>
            <a:off x="3338286" y="2235197"/>
            <a:ext cx="6429827" cy="40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99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7805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78058" y="0"/>
            <a:ext cx="4513942" cy="6858000"/>
          </a:xfrm>
        </p:spPr>
        <p:txBody>
          <a:bodyPr>
            <a:normAutofit/>
          </a:bodyPr>
          <a:lstStyle/>
          <a:p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Словнику української мови вказано:</a:t>
            </a:r>
            <a:b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КОПІ́ЄЧКА, и, </a:t>
            </a:r>
            <a:r>
              <a:rPr lang="uk-UA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жін</a:t>
            </a:r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Зменш.-</a:t>
            </a:r>
            <a:r>
              <a:rPr lang="uk-UA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пестл</a:t>
            </a:r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до копійка 1. — Та й ткне [пан] мені копієчку в руку (Панас Мирний,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II, 1954, 289); </a:t>
            </a:r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Коли б знав раніше, що доведеться мандрувати, то.. не витрачав би грошей на кіно та морозиво, збирав би копієчку до копієчки (Юрій Збанацький, </a:t>
            </a:r>
            <a:r>
              <a:rPr lang="uk-UA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Курилові</a:t>
            </a:r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о-ви, 1963, 31). </a:t>
            </a:r>
            <a:b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 копієчки — всі гроші, повністю все (про гроші). — Ні, я звідси не піду, поки мені до копієчки не буде заплачено, — рішуче сказав Омелько... (Панас Мирний,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IV, 1955, 374); </a:t>
            </a:r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Ні копієчки — нічого (про гроші). [Химка:] Він, — бог його знає! — де свої заробітки діває, додому ні копієчки не приносе [приносить]... (Панас Мирний,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V, 1955, 239).</a:t>
            </a:r>
            <a:br>
              <a:rPr lang="uk-U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551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2550" y="0"/>
            <a:ext cx="10018713" cy="1173707"/>
          </a:xfrm>
        </p:spPr>
        <p:txBody>
          <a:bodyPr>
            <a:normAutofit fontScale="90000"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«Чим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більше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покупців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менші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(а не «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менше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»)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наші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ціни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7" y="1296539"/>
            <a:ext cx="9389660" cy="54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42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7141" y="1"/>
            <a:ext cx="10018713" cy="900752"/>
          </a:xfrm>
        </p:spPr>
        <p:txBody>
          <a:bodyPr/>
          <a:lstStyle/>
          <a:p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Помилки, які викликають сміх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91" y="1015052"/>
            <a:ext cx="8709307" cy="56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0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3313" y="0"/>
            <a:ext cx="4958687" cy="6858000"/>
          </a:xfrm>
        </p:spPr>
        <p:txBody>
          <a:bodyPr>
            <a:norm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Бувший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користуванні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(б/у)» -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калька, правильно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писати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«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Вживаний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уживаний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)»</a:t>
            </a:r>
            <a:b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Через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дефіс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пишуться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іменники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означають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протилежні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змістом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понятття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купівля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-продаж</a:t>
            </a:r>
            <a:r>
              <a:rPr lang="ru-RU" sz="3200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" t="20311" r="45658" b="53365"/>
          <a:stretch/>
        </p:blipFill>
        <p:spPr>
          <a:xfrm>
            <a:off x="1501254" y="1487606"/>
            <a:ext cx="5527342" cy="35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0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25" y="0"/>
            <a:ext cx="8275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1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8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6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59</TotalTime>
  <Words>482</Words>
  <Application>Microsoft Office PowerPoint</Application>
  <PresentationFormat>Широкоэкранный</PresentationFormat>
  <Paragraphs>10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Corbel</vt:lpstr>
      <vt:lpstr>Параллакс</vt:lpstr>
      <vt:lpstr>Презентация PowerPoint</vt:lpstr>
      <vt:lpstr>Презентация PowerPoint</vt:lpstr>
      <vt:lpstr>Презентация PowerPoint</vt:lpstr>
      <vt:lpstr>У Словнику української мови вказано: КОПІ́ЄЧКА, и, жін. Зменш.-пестл. до копійка 1. — Та й ткне [пан] мені копієчку в руку (Панас Мирний, II, 1954, 289); Коли б знав раніше, що доведеться мандрувати, то.. не витрачав би грошей на кіно та морозиво, збирав би копієчку до копієчки (Юрій Збанацький, Курилові о-ви, 1963, 31).   До копієчки — всі гроші, повністю все (про гроші). — Ні, я звідси не піду, поки мені до копієчки не буде заплачено, — рішуче сказав Омелько... (Панас Мирний, IV, 1955, 374); Ні копієчки — нічого (про гроші). [Химка:] Він, — бог його знає! — де свої заробітки діває, додому ні копієчки не приносе [приносить]... (Панас Мирний, V, 1955, 239). </vt:lpstr>
      <vt:lpstr>«Чим більше покупців, тим менші (а не «менше») наші ціни».</vt:lpstr>
      <vt:lpstr>Помилки, які викликають сміх</vt:lpstr>
      <vt:lpstr>«Бувший у користуванні(б/у)» - це калька, правильно писати «Вживаний(уживаний)»  Через дефіс пишуться іменники, що означають протилежні за змістом понятття: купівля-продаж. </vt:lpstr>
      <vt:lpstr>Презентация PowerPoint</vt:lpstr>
      <vt:lpstr>Презентация PowerPoint</vt:lpstr>
      <vt:lpstr>Презентация PowerPoint</vt:lpstr>
      <vt:lpstr>Презентация PowerPoint</vt:lpstr>
      <vt:lpstr>На всіх зазначених прикладах помилок в рекламі здебільшого ми можемо спостерігати калькування та неправильне вживання деяких слів та висловів, які взяті з російської мови. Чомусь ми вперто віримо, що українська мова не має гідних відповідників, тому «кривдимо» рідну мову такими суржиками. Зрозуміло, що кількасотрічне приниження української мови і водночас насаджування іншої, тобто російської, не могло не позначитися на усному (в першу чергу) та писемному мовленні її носіїв. Суржик – феномен не тільки мовної, а й – що незмірно важливіше й глобальніше – геополітичної стратегії. Все ж таки з ним потрібно боротися та вдосконалюватися самому. Сьогодні чи не найбільше розхитують і знецінюють українську мову засоби масової інформації, тобто ті чинники, які повинні плекати літературну норму. Мовне безкультур’я свідомо і послідовно насаджуються засобами масової інформації. Годі й говорити про пересічного громадянина, бо телевізійні ведучі часом видають такі перли, неначе замість рідної мови вивчали мову далеких островів. Причиною таких помилок є і не заохочення до вивчення української мови, якій приділяється мало уваги на всіх рівнях життя суспільства. Ми повинні виправляти такі недоліки нашого життя вже сьогодні.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2016-11-09T17:28:10Z</dcterms:created>
  <dcterms:modified xsi:type="dcterms:W3CDTF">2016-11-09T18:47:07Z</dcterms:modified>
</cp:coreProperties>
</file>